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79" r:id="rId2"/>
    <p:sldId id="566" r:id="rId3"/>
    <p:sldId id="590" r:id="rId4"/>
    <p:sldId id="591" r:id="rId5"/>
    <p:sldId id="569" r:id="rId6"/>
    <p:sldId id="571" r:id="rId7"/>
    <p:sldId id="598" r:id="rId8"/>
    <p:sldId id="600" r:id="rId9"/>
    <p:sldId id="585" r:id="rId10"/>
    <p:sldId id="594" r:id="rId11"/>
    <p:sldId id="597" r:id="rId12"/>
    <p:sldId id="596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134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-65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88831-752C-427E-A0BD-E5EB1CF1FE95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9C3DD0-0B42-457C-8858-21CCBD4600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06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82E-7332-4A3F-9E48-C80E94B28674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678F-3F37-4AF4-9F3C-ABAE49A89A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38A-5859-487F-893A-5EEF33000BF6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628F-AC92-4714-8FBD-D30E26B642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3E0F-B941-4CB0-9756-F2AD811D2FC0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597-163D-4A32-AAD4-DA87E227D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EE57-7A55-494D-843C-BDA1A9F47C40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07E2-9E25-4F04-B089-364489E21E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57FA-36C5-4EB3-861F-5BB3E53EC193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2369-ED71-46F8-AFA3-FA830324B2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F5F1-759F-4422-943E-B8838A621DD4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9216-9426-4BAB-94C0-63BD006EB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155F-75C7-4223-B41A-17CD61505E74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A17E-22C2-47AC-BC7A-31F8693DA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C5FF-3BB2-4369-91A4-516B6356B704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017F-F9B3-4194-88D7-E1CC99D46A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1B73-5BAB-401F-A0A3-D488E83EA4B0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2699-FE49-4739-8612-B8114B583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34DC-AA78-4D77-83B1-5A033879F688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E6BC-D89E-4DBE-8E21-5B8E6A0D08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2731-3F8E-4231-8C33-3C2F8161E8A1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A512-914C-452E-A450-1E0FD42996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22D4-EF29-441A-BB01-C0729DDDF292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422B-88E5-40DF-B3F0-AA18605343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EA5C-4188-45D1-8B5E-3CDAEA5C3AC9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A23D-604C-4EA0-93DA-BFA623ABB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AE78-A68B-4FDF-89D5-14340E0103A5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CEA9-3F5A-402D-B7A3-D016AFA7A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C866-CEC8-47C8-8EAB-EF112F8202E1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CE49-8886-42E3-A587-D3AA70A822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2ED3-6343-4169-AAAA-80A5B5877CB7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82C6-9B5C-4387-A0DB-DE0EA48B43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BCA-83EE-419C-AAA2-535B5D876317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7DCC-0603-468A-A72F-302C26B53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2B309-C172-483F-9D55-420A934AFA21}" type="datetimeFigureOut">
              <a:rPr lang="it-IT"/>
              <a:pPr>
                <a:defRPr/>
              </a:pPr>
              <a:t>04/09/2021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36B77-72A2-4839-B1E7-967276154B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115888"/>
            <a:ext cx="10953749" cy="1636712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PROTOCOLLO SIFEL 2021</a:t>
            </a:r>
            <a:b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it-IT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 LA VALUTAZIONE DELLA DISFONIA</a:t>
            </a:r>
            <a:endParaRPr lang="it-IT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61123"/>
            <a:ext cx="116205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it-IT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namnesi foniatrica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Autovalutazione della disfonia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Valutazione percettiva della disfonia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Videolaringostroboscopia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Esame acustico della disfonia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Elettroglottografia</a:t>
            </a: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Indici aerodinamici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Valutazione logopedica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25745" y="20322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40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298017" y="540892"/>
            <a:ext cx="11425237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55 aa Esiti di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cordectomia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parziale (tipo 3) DX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 </a:t>
            </a:r>
            <a:r>
              <a:rPr lang="it-IT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fonochirurgia</a:t>
            </a:r>
            <a:endParaRPr lang="it-IT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- G Grado Globale: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Instabilità della voce: 1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Voce Rauca: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- L Volume della voce: 1s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Voce Soffiata: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- P Tonalità della voce: 1h       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A Astenia della voce: 0       - Sorgente della voce: voce Glottica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Sforzo vocale: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- Registro vocale: Falsetto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Attacco vocale: S Soffiato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- Risonanza della voce: Normale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Fluenza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della fonazione: S Lenta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55566" y="177381"/>
            <a:ext cx="7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6 F 55 Y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4770" y="60384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3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298017" y="540892"/>
            <a:ext cx="11425237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M. 62 aa  Disfonia Spasmodica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 Grado Globale: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Instabilità della voce: 3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Voce Rauca: 3                - L Volume della voce: 2l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Voce Soffiata: 0               - P Tonalità della voce: 1h       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A Astenia della voce: 0       - Sorgente della voce: voce Mista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Sforzo vocale: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- Registro vocale: Modale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Attacco vocale: V Duro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- Risonanza della voce: Normale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</a:t>
            </a:r>
            <a:r>
              <a:rPr lang="it-IT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Fluenza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della fonazione: V Discontinua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55566" y="177381"/>
            <a:ext cx="7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7 M 62 Y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1465" y="60235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0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298017" y="540892"/>
            <a:ext cx="11425237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M. 62 aa Disfonia Spasmodica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 </a:t>
            </a:r>
            <a:r>
              <a:rPr lang="it-IT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fonochirurgia</a:t>
            </a:r>
            <a:endParaRPr lang="it-IT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- G Grado Globale: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Instabilità della voce: 1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Voce Rauca: 1                - L Volume della voce: 1l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Voce Soffiata: 0               - P Tonalità della voce: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A Astenia della voce: 0       - Sorgente della voce: voce Glottica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Sforzo vocale: </a:t>
            </a: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- Registro vocale: Modale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Attacco vocale: S Duro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- Risonanza della voce: Normale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</a:t>
            </a:r>
            <a:r>
              <a:rPr lang="it-IT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Fluenza</a:t>
            </a: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della fonazione: Normale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endParaRPr lang="it-IT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55566" y="177381"/>
            <a:ext cx="7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8 M 62 Y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3650" y="603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2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285750"/>
            <a:ext cx="11811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VALUTAZIONE 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PERCETTIVA DELLA DISFONIA</a:t>
            </a:r>
          </a:p>
          <a:p>
            <a:pPr algn="ctr"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Scala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GRBAS Standard, Ridotta, Estesa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CAPE-V</a:t>
            </a: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344600" y="1262880"/>
            <a:ext cx="9432000" cy="14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FFFF00"/>
                </a:solidFill>
                <a:latin typeface="Arial"/>
              </a:rPr>
              <a:t>Scala GRBAS Standard </a:t>
            </a:r>
            <a:endParaRPr lang="it-IT" sz="2400" b="0" strike="noStrike" spc="-1" dirty="0">
              <a:latin typeface="Arial"/>
            </a:endParaRPr>
          </a:p>
          <a:p>
            <a:r>
              <a:rPr lang="it-IT" sz="2000" b="1" strike="noStrike" spc="-1" dirty="0" err="1">
                <a:solidFill>
                  <a:srgbClr val="FFFFFF"/>
                </a:solidFill>
                <a:latin typeface="Arial"/>
              </a:rPr>
              <a:t>Japanese</a:t>
            </a:r>
            <a:r>
              <a:rPr lang="it-IT" sz="2000" b="1" strike="noStrike" spc="-1" dirty="0">
                <a:solidFill>
                  <a:srgbClr val="FFFFFF"/>
                </a:solidFill>
                <a:latin typeface="Arial"/>
              </a:rPr>
              <a:t> Society of </a:t>
            </a:r>
            <a:r>
              <a:rPr lang="it-IT" sz="2000" b="1" strike="noStrike" spc="-1" dirty="0" err="1">
                <a:solidFill>
                  <a:srgbClr val="FFFFFF"/>
                </a:solidFill>
                <a:latin typeface="Arial"/>
              </a:rPr>
              <a:t>Logopedics</a:t>
            </a:r>
            <a:r>
              <a:rPr lang="it-IT" sz="2000" b="1" strike="noStrike" spc="-1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it-IT" sz="2000" b="1" strike="noStrike" spc="-1" dirty="0" err="1">
                <a:solidFill>
                  <a:srgbClr val="FFFFFF"/>
                </a:solidFill>
                <a:latin typeface="Arial"/>
              </a:rPr>
              <a:t>Phoniatrics</a:t>
            </a:r>
            <a:r>
              <a:rPr lang="it-IT" sz="2000" b="1" strike="noStrike" spc="-1" dirty="0">
                <a:solidFill>
                  <a:srgbClr val="FFFFFF"/>
                </a:solidFill>
                <a:latin typeface="Arial"/>
              </a:rPr>
              <a:t>, 1981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pic>
        <p:nvPicPr>
          <p:cNvPr id="146" name="Immagine 145"/>
          <p:cNvPicPr/>
          <p:nvPr/>
        </p:nvPicPr>
        <p:blipFill>
          <a:blip r:embed="rId2"/>
          <a:stretch/>
        </p:blipFill>
        <p:spPr>
          <a:xfrm>
            <a:off x="1059385" y="2377920"/>
            <a:ext cx="10387080" cy="390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324440" y="1326960"/>
            <a:ext cx="11115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400" b="1" strike="noStrike" spc="-1" dirty="0">
                <a:solidFill>
                  <a:srgbClr val="FFFF00"/>
                </a:solidFill>
                <a:latin typeface="Arial"/>
              </a:rPr>
              <a:t>      Scala GRBAS Ridotta </a:t>
            </a:r>
            <a:endParaRPr lang="it-IT" sz="2400" b="0" strike="noStrike" spc="-1" dirty="0">
              <a:latin typeface="Arial"/>
            </a:endParaRPr>
          </a:p>
          <a:p>
            <a:r>
              <a:rPr lang="it-IT" sz="2400" b="1" strike="noStrike" spc="-1" dirty="0">
                <a:solidFill>
                  <a:srgbClr val="FFFF00"/>
                </a:solidFill>
                <a:latin typeface="Arial"/>
              </a:rPr>
              <a:t>      </a:t>
            </a:r>
            <a:r>
              <a:rPr lang="it-IT" sz="2000" b="1" strike="noStrike" spc="-1" dirty="0">
                <a:solidFill>
                  <a:srgbClr val="FFFFFF"/>
                </a:solidFill>
                <a:latin typeface="Arial"/>
              </a:rPr>
              <a:t>European Laryngological Society, 2001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148" name="Immagine 147"/>
          <p:cNvPicPr/>
          <p:nvPr/>
        </p:nvPicPr>
        <p:blipFill>
          <a:blip r:embed="rId2"/>
          <a:stretch/>
        </p:blipFill>
        <p:spPr>
          <a:xfrm>
            <a:off x="719024" y="2516579"/>
            <a:ext cx="10829415" cy="22779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6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89891" y="534227"/>
            <a:ext cx="918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CAPE-V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American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Speech-Language and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82" y="1290731"/>
            <a:ext cx="6109137" cy="5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8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7478" y="1455815"/>
            <a:ext cx="45016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PROTOCOLLO SIFEL 2002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 GRBAS Estesa </a:t>
            </a: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90" y="160418"/>
            <a:ext cx="5929313" cy="649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93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2307" y="285750"/>
            <a:ext cx="1101187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</a:p>
          <a:p>
            <a:pPr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GRADO GLOBALE DI DISFONIA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punteggio del parametro «G» Grado Globale di Disfonia </a:t>
            </a:r>
          </a:p>
          <a:p>
            <a:pPr>
              <a:defRPr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(Global Grade of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Dysphonia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è il medesimo sia nella </a:t>
            </a:r>
          </a:p>
          <a:p>
            <a:pPr>
              <a:defRPr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versione «Standard» che in quella «</a:t>
            </a:r>
            <a:r>
              <a:rPr lang="it-IT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Ridotta», che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</a:t>
            </a:r>
          </a:p>
          <a:p>
            <a:pPr>
              <a:defRPr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versione «Estesa» della Scala GRBAS.</a:t>
            </a:r>
          </a:p>
          <a:p>
            <a:pPr>
              <a:defRPr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 «Scala GRBAS Ridotta» (GRB), se viene percepito Tremore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Vocale,viene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aggiunta una «t» al punteggio del parametro «G».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7846647" y="1455840"/>
            <a:ext cx="5056554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it-IT" sz="1800" b="0" strike="noStrike" spc="-1" dirty="0">
              <a:latin typeface="Arial"/>
            </a:endParaRPr>
          </a:p>
          <a:p>
            <a:r>
              <a:rPr lang="it-IT" sz="24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PROTOCOLLO SIFEL 2021</a:t>
            </a:r>
          </a:p>
          <a:p>
            <a:r>
              <a:rPr lang="it-IT" sz="24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Scala </a:t>
            </a:r>
            <a:r>
              <a:rPr lang="it-IT" sz="24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GRBAS </a:t>
            </a:r>
            <a:r>
              <a:rPr lang="it-IT" sz="24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Estesa</a:t>
            </a:r>
          </a:p>
          <a:p>
            <a:r>
              <a:rPr lang="it-IT" sz="2400" b="1" u="sng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Nuova Versione</a:t>
            </a:r>
            <a:endParaRPr lang="it-IT" sz="2400" b="1" u="sng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DejaVu Sans"/>
            </a:endParaRPr>
          </a:p>
          <a:p>
            <a:r>
              <a:rPr lang="it-IT" sz="2400" b="1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endParaRPr lang="it-IT" sz="2000" b="1" u="sng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89065DAA-8564-1748-BFC6-095A4095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64" y="158045"/>
            <a:ext cx="6045329" cy="65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1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298017" y="540892"/>
            <a:ext cx="11425237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55 aa Esiti di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cordectomia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parziale (tipo 3) DX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 Grado Globale: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Instabilità della voce: 2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Voce Rauca: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- L Volume della voce: 3s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Voce Soffiata: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- P Tonalità della voce: 2h       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- A Astenia della voce: 0       - Sorgente della voce: voce Mista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Sforzo vocale: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- Registro vocale: Falsetto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Attacco vocale: V Soffiato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- Risonanza della voce: Normale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Fluenza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della fonazione: S Lenta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55566" y="177381"/>
            <a:ext cx="7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5 F 55 Y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2791" y="60376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8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6516</TotalTime>
  <Words>578</Words>
  <Application>Microsoft Office PowerPoint</Application>
  <PresentationFormat>Personalizzato</PresentationFormat>
  <Paragraphs>102</Paragraphs>
  <Slides>12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Ione</vt:lpstr>
      <vt:lpstr> PROTOCOLLO SIFEL 2021 PER LA VALUTAZIONE DELLA DISFONIA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protesi: linee guida</dc:title>
  <dc:creator>Proprietario</dc:creator>
  <cp:lastModifiedBy>utente</cp:lastModifiedBy>
  <cp:revision>434</cp:revision>
  <dcterms:created xsi:type="dcterms:W3CDTF">2019-03-24T07:53:58Z</dcterms:created>
  <dcterms:modified xsi:type="dcterms:W3CDTF">2021-09-04T11:59:12Z</dcterms:modified>
</cp:coreProperties>
</file>