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78" r:id="rId2"/>
    <p:sldId id="547" r:id="rId3"/>
    <p:sldId id="583" r:id="rId4"/>
    <p:sldId id="582" r:id="rId5"/>
    <p:sldId id="416" r:id="rId6"/>
    <p:sldId id="548" r:id="rId7"/>
    <p:sldId id="584" r:id="rId8"/>
    <p:sldId id="549" r:id="rId9"/>
    <p:sldId id="550" r:id="rId10"/>
    <p:sldId id="579" r:id="rId11"/>
    <p:sldId id="580" r:id="rId12"/>
    <p:sldId id="581" r:id="rId13"/>
    <p:sldId id="429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34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-65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488831-752C-427E-A0BD-E5EB1CF1FE95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9C3DD0-0B42-457C-8858-21CCBD4600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06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Rounded MT Bold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Rounded MT Bold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fld id="{323E983A-A501-4DF0-8518-4710A519B460}" type="slidenum">
              <a:rPr lang="it-IT" altLang="it-IT" sz="120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it-IT" altLang="it-IT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2123"/>
            <a:ext cx="5486400" cy="4115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9333" name="Segnaposto numero diapositiva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eaLnBrk="1" hangingPunct="1">
              <a:defRPr/>
            </a:pPr>
            <a:fld id="{04242B87-865C-45B7-8AA1-46EE6420CD96}" type="slidenum">
              <a:rPr lang="it-IT" sz="1200"/>
              <a:pPr algn="r" eaLnBrk="1" hangingPunct="1">
                <a:defRPr/>
              </a:pPr>
              <a:t>2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Rounded MT Bold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Rounded MT Bold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fld id="{592C0D3F-DC1E-4D67-A827-876699548B79}" type="slidenum">
              <a:rPr lang="it-IT" altLang="it-IT" sz="120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it-IT" altLang="it-IT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2123"/>
            <a:ext cx="5486400" cy="4115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3429" name="Segnaposto numero diapositiva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eaLnBrk="1" hangingPunct="1">
              <a:defRPr/>
            </a:pPr>
            <a:fld id="{95D6622C-9B74-43F2-975F-ABDD25A08F4C}" type="slidenum">
              <a:rPr lang="it-IT" sz="1200"/>
              <a:pPr algn="r" eaLnBrk="1" hangingPunct="1">
                <a:defRPr/>
              </a:pPr>
              <a:t>3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Rounded MT Bold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Rounded MT Bold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fld id="{168DA445-BFC8-4508-A293-14B335E71AE1}" type="slidenum">
              <a:rPr lang="it-IT" altLang="it-IT" sz="120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it-IT" altLang="it-IT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2123"/>
            <a:ext cx="5486400" cy="4115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4453" name="Segnaposto numero diapositiva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eaLnBrk="1" hangingPunct="1">
              <a:defRPr/>
            </a:pPr>
            <a:fld id="{950659EB-48BB-42DA-9359-12AFE5B2E454}" type="slidenum">
              <a:rPr lang="it-IT" sz="1200"/>
              <a:pPr algn="r" eaLnBrk="1" hangingPunct="1">
                <a:defRPr/>
              </a:pPr>
              <a:t>4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Rounded MT Bold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Rounded MT Bold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fld id="{4D3E33FE-71E8-4D43-83DA-42C9B5F7A24C}" type="slidenum">
              <a:rPr lang="it-IT" altLang="it-IT" sz="120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it-IT" altLang="it-IT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06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2123"/>
            <a:ext cx="5486400" cy="4115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5237" name="Segnaposto numero diapositiva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eaLnBrk="1" hangingPunct="1">
              <a:defRPr/>
            </a:pPr>
            <a:fld id="{4E6EBB1B-F84D-44E9-BB18-405F98A5454B}" type="slidenum">
              <a:rPr lang="it-IT" sz="1200"/>
              <a:pPr algn="r" eaLnBrk="1" hangingPunct="1">
                <a:defRPr/>
              </a:pPr>
              <a:t>5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Rounded MT Bold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Rounded MT Bold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fld id="{FF593229-6FFC-4EAA-A5AF-4B6917081ED9}" type="slidenum">
              <a:rPr lang="it-IT" altLang="it-IT" sz="120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it-IT" altLang="it-IT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2123"/>
            <a:ext cx="5486400" cy="4115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8309" name="Segnaposto numero diapositiva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eaLnBrk="1" hangingPunct="1">
              <a:defRPr/>
            </a:pPr>
            <a:fld id="{9D96FE68-28E7-4E5B-8426-946A8E1DBF2D}" type="slidenum">
              <a:rPr lang="it-IT" sz="1200"/>
              <a:pPr algn="r" eaLnBrk="1" hangingPunct="1">
                <a:defRPr/>
              </a:pPr>
              <a:t>6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Rounded MT Bold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Rounded MT Bold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fld id="{B3C3F851-6496-4698-87D2-351C1C5401A1}" type="slidenum">
              <a:rPr lang="it-IT" altLang="it-IT" sz="120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it-IT" altLang="it-IT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830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2123"/>
            <a:ext cx="5486400" cy="4115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12645" name="Segnaposto numero diapositiva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eaLnBrk="1" hangingPunct="1">
              <a:defRPr/>
            </a:pPr>
            <a:fld id="{26ED2F24-EAA1-4791-AC05-861E51244D19}" type="slidenum">
              <a:rPr lang="it-IT" sz="1200"/>
              <a:pPr algn="r" eaLnBrk="1" hangingPunct="1">
                <a:defRPr/>
              </a:pPr>
              <a:t>13</a:t>
            </a:fld>
            <a:endParaRPr lang="it-IT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B82E-7332-4A3F-9E48-C80E94B28674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678F-3F37-4AF4-9F3C-ABAE49A89A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B38A-5859-487F-893A-5EEF33000BF6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628F-AC92-4714-8FBD-D30E26B642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3E0F-B941-4CB0-9756-F2AD811D2FC0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597-163D-4A32-AAD4-DA87E227DF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EE57-7A55-494D-843C-BDA1A9F47C40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07E2-9E25-4F04-B089-364489E21E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57FA-36C5-4EB3-861F-5BB3E53EC193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2369-ED71-46F8-AFA3-FA830324B2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F5F1-759F-4422-943E-B8838A621DD4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9216-9426-4BAB-94C0-63BD006EB0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155F-75C7-4223-B41A-17CD61505E74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A17E-22C2-47AC-BC7A-31F8693DA3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C5FF-3BB2-4369-91A4-516B6356B704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017F-F9B3-4194-88D7-E1CC99D46A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1B73-5BAB-401F-A0A3-D488E83EA4B0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2699-FE49-4739-8612-B8114B583C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34DC-AA78-4D77-83B1-5A033879F688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E6BC-D89E-4DBE-8E21-5B8E6A0D08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2731-3F8E-4231-8C33-3C2F8161E8A1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A512-914C-452E-A450-1E0FD42996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22D4-EF29-441A-BB01-C0729DDDF292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422B-88E5-40DF-B3F0-AA18605343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EA5C-4188-45D1-8B5E-3CDAEA5C3AC9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A23D-604C-4EA0-93DA-BFA623ABBD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AE78-A68B-4FDF-89D5-14340E0103A5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CEA9-3F5A-402D-B7A3-D016AFA7A4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C866-CEC8-47C8-8EAB-EF112F8202E1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CE49-8886-42E3-A587-D3AA70A822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2ED3-6343-4169-AAAA-80A5B5877CB7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82C6-9B5C-4387-A0DB-DE0EA48B43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8BCA-83EE-419C-AAA2-535B5D876317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7DCC-0603-468A-A72F-302C26B536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2B309-C172-483F-9D55-420A934AFA21}" type="datetimeFigureOut">
              <a:rPr lang="it-IT"/>
              <a:pPr>
                <a:defRPr/>
              </a:pPr>
              <a:t>18/09/2021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36B77-72A2-4839-B1E7-967276154B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  <p:sldLayoutId id="2147483666" r:id="rId13"/>
    <p:sldLayoutId id="2147483679" r:id="rId14"/>
    <p:sldLayoutId id="2147483680" r:id="rId15"/>
    <p:sldLayoutId id="2147483665" r:id="rId16"/>
    <p:sldLayoutId id="214748366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287827"/>
            <a:ext cx="10953749" cy="1636712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PROTOCOLLO SIFEL 2021</a:t>
            </a:r>
            <a:b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 LA VALUTAZIONE DELLA DISFONIA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1748692"/>
            <a:ext cx="116205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it-IT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namnesi foniatrica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Autovalutazione della disfonia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Valutazione percettiva della disfonia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Videolaringostroboscopia</a:t>
            </a:r>
            <a:endParaRPr lang="it-IT" sz="28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Esame acustico della disfonia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Elettroglottografia</a:t>
            </a: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Indici aerodinamici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Valutazione logopedica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25745" y="20322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68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63400" y="1163880"/>
            <a:ext cx="48938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FFFFFF"/>
                </a:solidFill>
                <a:latin typeface="Arial"/>
                <a:ea typeface="DejaVu Sans"/>
              </a:rPr>
              <a:t>VLS PARAMETERS FORM</a:t>
            </a:r>
            <a:endParaRPr lang="it-IT" sz="1800" b="0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pic>
        <p:nvPicPr>
          <p:cNvPr id="114" name="Immagine 113"/>
          <p:cNvPicPr/>
          <p:nvPr/>
        </p:nvPicPr>
        <p:blipFill>
          <a:blip r:embed="rId2"/>
          <a:stretch/>
        </p:blipFill>
        <p:spPr>
          <a:xfrm>
            <a:off x="4968000" y="72000"/>
            <a:ext cx="5183640" cy="6718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8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 114"/>
          <p:cNvPicPr/>
          <p:nvPr/>
        </p:nvPicPr>
        <p:blipFill>
          <a:blip r:embed="rId2"/>
          <a:stretch/>
        </p:blipFill>
        <p:spPr>
          <a:xfrm>
            <a:off x="3920790" y="144000"/>
            <a:ext cx="5241960" cy="6613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magine 115"/>
          <p:cNvPicPr/>
          <p:nvPr/>
        </p:nvPicPr>
        <p:blipFill>
          <a:blip r:embed="rId2"/>
          <a:stretch/>
        </p:blipFill>
        <p:spPr>
          <a:xfrm>
            <a:off x="4044181" y="72000"/>
            <a:ext cx="5256000" cy="6724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1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912285" y="56346"/>
            <a:ext cx="105600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Referto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dell’esame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videolaringostroboscopico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uno o più fermo-immagine significativi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22" y="1151123"/>
            <a:ext cx="4863124" cy="55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312584" y="0"/>
            <a:ext cx="50207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Laringostroboscopia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10" y="1696617"/>
            <a:ext cx="8993066" cy="422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719667" y="0"/>
            <a:ext cx="11137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Cicatrice CV SN</a:t>
            </a:r>
          </a:p>
          <a:p>
            <a:pPr algn="ctr" eaLnBrk="1" hangingPunct="1"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Videolaringoscopia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luce fissa</a:t>
            </a:r>
          </a:p>
        </p:txBody>
      </p:sp>
      <p:pic>
        <p:nvPicPr>
          <p:cNvPr id="4" name="cicatrice end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3461" y="1141023"/>
            <a:ext cx="7679168" cy="53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31801" y="0"/>
            <a:ext cx="11425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it-IT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Cicatrice CV SN </a:t>
            </a:r>
          </a:p>
          <a:p>
            <a:pPr algn="ctr" eaLnBrk="1" hangingPunct="1">
              <a:defRPr/>
            </a:pPr>
            <a:r>
              <a:rPr lang="it-IT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Videolaringoscopia con luce stroboscopica</a:t>
            </a:r>
          </a:p>
        </p:txBody>
      </p:sp>
      <p:pic>
        <p:nvPicPr>
          <p:cNvPr id="2" name="cicatrice strob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030" y="1246930"/>
            <a:ext cx="7411915" cy="51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527051" y="0"/>
            <a:ext cx="112331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it-IT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it-IT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Colonna per Videolaringostroboscopia</a:t>
            </a:r>
          </a:p>
        </p:txBody>
      </p:sp>
      <p:pic>
        <p:nvPicPr>
          <p:cNvPr id="11267" name="Picture 3" descr="fi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1484313"/>
            <a:ext cx="8832851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734734" y="309563"/>
            <a:ext cx="75332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it-IT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Immagini ottenute con</a:t>
            </a:r>
          </a:p>
          <a:p>
            <a:pPr algn="ctr" eaLnBrk="1" hangingPunct="1">
              <a:defRPr/>
            </a:pPr>
            <a:r>
              <a:rPr lang="it-IT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endoscopio flessibile digitale </a:t>
            </a:r>
          </a:p>
        </p:txBody>
      </p:sp>
      <p:pic>
        <p:nvPicPr>
          <p:cNvPr id="14339" name="Picture 3" descr="fig 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2062164"/>
            <a:ext cx="3948161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ig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8" y="2062164"/>
            <a:ext cx="3997806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2276476"/>
            <a:ext cx="11590867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2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84553" y="298938"/>
            <a:ext cx="11887200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  <a:defRPr/>
            </a:pP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VIDEOLARINGOSTROBOSCOPICI</a:t>
            </a:r>
          </a:p>
          <a:p>
            <a:pPr marL="457200" indent="-457200" algn="ctr"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CONTENUTI NEL MODULO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125415" y="1848462"/>
            <a:ext cx="114808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Atteggiamento delle strutture </a:t>
            </a: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sopraglottiche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Sede della vibrazione fonatoria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Morfologia cordale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Motilità delle corde vocali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Livello della corda vocale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Simmetria della vibrazione </a:t>
            </a: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glottica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5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08000" y="398585"/>
            <a:ext cx="10972800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  <a:defRPr/>
            </a:pP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VIDEOLARINGOSTROBOSCOPICI</a:t>
            </a:r>
          </a:p>
          <a:p>
            <a:pPr marL="457200" indent="-457200" algn="ctr"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CONTENUTI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MODULO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lnSpc>
                <a:spcPct val="80000"/>
              </a:lnSpc>
              <a:defRPr/>
            </a:pP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320800" y="2112108"/>
            <a:ext cx="11277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 Periodicità </a:t>
            </a: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vibrazione glottica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 Chiusura glottica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 Profilo del bordo cordale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Ampiezza della vibrazione cordale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Onda mucosa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Arresti vibratori</a:t>
            </a:r>
          </a:p>
        </p:txBody>
      </p:sp>
    </p:spTree>
    <p:extLst>
      <p:ext uri="{BB962C8B-B14F-4D97-AF65-F5344CB8AC3E}">
        <p14:creationId xmlns:p14="http://schemas.microsoft.com/office/powerpoint/2010/main" val="1019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4418</TotalTime>
  <Words>148</Words>
  <Application>Microsoft Office PowerPoint</Application>
  <PresentationFormat>Personalizzato</PresentationFormat>
  <Paragraphs>55</Paragraphs>
  <Slides>13</Slides>
  <Notes>6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Ione</vt:lpstr>
      <vt:lpstr> PROTOCOLLO SIFEL 2021 PER LA VALUTAZIONE DELLA DISFONIA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protesi: linee guida</dc:title>
  <dc:creator>Proprietario</dc:creator>
  <cp:lastModifiedBy>utente</cp:lastModifiedBy>
  <cp:revision>360</cp:revision>
  <dcterms:created xsi:type="dcterms:W3CDTF">2019-03-24T07:53:58Z</dcterms:created>
  <dcterms:modified xsi:type="dcterms:W3CDTF">2021-09-18T16:11:51Z</dcterms:modified>
</cp:coreProperties>
</file>